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Nunito Semi Bold" panose="020B0604020202020204" charset="0"/>
      <p:regular r:id="rId13"/>
    </p:embeddedFont>
    <p:embeddedFont>
      <p:font typeface="PT Sans" panose="020B050302020302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769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9569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Signal Encoding and Decoding Simulator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6270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Simulating and Visualizing Signal Encoding Techniques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132784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44" y="5140404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5114925"/>
            <a:ext cx="1880354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00002E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by Arian Khalili</a:t>
            </a:r>
            <a:endParaRPr lang="en-US" sz="23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8ECA7B-C761-D17A-8D57-E0B9F09ED1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9255" y="462867"/>
            <a:ext cx="1244013" cy="12440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C10F9F5-5689-FFDD-8F58-E88E58C40518}"/>
              </a:ext>
            </a:extLst>
          </p:cNvPr>
          <p:cNvSpPr/>
          <p:nvPr/>
        </p:nvSpPr>
        <p:spPr>
          <a:xfrm>
            <a:off x="12659254" y="7552601"/>
            <a:ext cx="1971145" cy="67699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299573"/>
            <a:ext cx="728519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 and Future Work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362563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We've explored polar line coding techniques and their simulation, emphasizing the importance of visualization for understanding and troubleshooting.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780836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Future directions include incorporating more encoding methods, enhancing error detection capabilities, and expanding the tool's functionality.</a:t>
            </a:r>
            <a:endParaRPr lang="en-US" sz="18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099DF8-46C4-A4ED-46DA-82CF92D7D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9255" y="462867"/>
            <a:ext cx="1244013" cy="12440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1312F26-08F1-11D9-1493-F91474939221}"/>
              </a:ext>
            </a:extLst>
          </p:cNvPr>
          <p:cNvSpPr/>
          <p:nvPr/>
        </p:nvSpPr>
        <p:spPr>
          <a:xfrm>
            <a:off x="12940496" y="7801337"/>
            <a:ext cx="1574157" cy="2662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E2FC37-466C-7BEA-A42B-A405B0130649}"/>
              </a:ext>
            </a:extLst>
          </p:cNvPr>
          <p:cNvSpPr/>
          <p:nvPr/>
        </p:nvSpPr>
        <p:spPr>
          <a:xfrm>
            <a:off x="12847900" y="7801337"/>
            <a:ext cx="1666754" cy="428263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7986DB-9B26-E892-CBAF-931E86BFBA9B}"/>
              </a:ext>
            </a:extLst>
          </p:cNvPr>
          <p:cNvSpPr/>
          <p:nvPr/>
        </p:nvSpPr>
        <p:spPr>
          <a:xfrm>
            <a:off x="12659254" y="7552601"/>
            <a:ext cx="1971145" cy="67699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806005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 to Signal Encoding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to Signals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Signal encoding converts data into signals for transmission over communication channels. This ensures compatibility, reduces errors, and optimizes data transmission.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Focus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presentation explores polar line coding techniques and their subtypes, emphasizing their advantages and challenges.</a:t>
            </a:r>
            <a:endParaRPr lang="en-US" sz="18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75A606-146A-67DB-2447-6940F5B26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9255" y="462867"/>
            <a:ext cx="1244013" cy="12440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5F33689-E47F-7E7C-BF0B-B1772DB5750F}"/>
              </a:ext>
            </a:extLst>
          </p:cNvPr>
          <p:cNvSpPr/>
          <p:nvPr/>
        </p:nvSpPr>
        <p:spPr>
          <a:xfrm>
            <a:off x="12940496" y="7801337"/>
            <a:ext cx="1574157" cy="2662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50A7B2-500B-9E2A-0F0F-0FAC1E2AEDE5}"/>
              </a:ext>
            </a:extLst>
          </p:cNvPr>
          <p:cNvSpPr/>
          <p:nvPr/>
        </p:nvSpPr>
        <p:spPr>
          <a:xfrm>
            <a:off x="12847900" y="7801337"/>
            <a:ext cx="1666754" cy="428263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B11F08-E257-A68F-9DA7-D105808B421A}"/>
              </a:ext>
            </a:extLst>
          </p:cNvPr>
          <p:cNvSpPr/>
          <p:nvPr/>
        </p:nvSpPr>
        <p:spPr>
          <a:xfrm>
            <a:off x="12659254" y="7552601"/>
            <a:ext cx="1971145" cy="67699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49837"/>
            <a:ext cx="713755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Polar Line Coding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882027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982301" y="28820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Positive and Negative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82301" y="3377565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Polar line coding uses positive and negative voltage levels to represent data.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882027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836235" y="28820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Benefits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36235" y="3377565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Advantages include efficient bandwidth usage and enhanced synchronization capabilities.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18177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982301" y="54181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Categories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82301" y="5913715"/>
            <a:ext cx="681037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Common categories include Non-Return-to-Zero (NRZ), Return-to-Zero (RZ), and Manchester coding.</a:t>
            </a:r>
            <a:endParaRPr lang="en-US" sz="18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4B4A075-376E-F5A9-41F0-EF248FAB6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9255" y="462867"/>
            <a:ext cx="1244013" cy="124401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BA13C8F-D6B6-834A-83FB-61875C7AB4DF}"/>
              </a:ext>
            </a:extLst>
          </p:cNvPr>
          <p:cNvSpPr/>
          <p:nvPr/>
        </p:nvSpPr>
        <p:spPr>
          <a:xfrm>
            <a:off x="12940496" y="7801337"/>
            <a:ext cx="1574157" cy="2662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3CA0D3-E5AB-B6BA-DB29-FD230DECD294}"/>
              </a:ext>
            </a:extLst>
          </p:cNvPr>
          <p:cNvSpPr/>
          <p:nvPr/>
        </p:nvSpPr>
        <p:spPr>
          <a:xfrm>
            <a:off x="12847900" y="7801337"/>
            <a:ext cx="1666754" cy="428263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CD7B62-BA7A-7E14-ABC0-B13021E50984}"/>
              </a:ext>
            </a:extLst>
          </p:cNvPr>
          <p:cNvSpPr/>
          <p:nvPr/>
        </p:nvSpPr>
        <p:spPr>
          <a:xfrm>
            <a:off x="12659254" y="7552601"/>
            <a:ext cx="1971145" cy="67699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883550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Non-Return-to-Zero (NRZ) Coding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NRZ-Level (NRZ-L)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Logical '1' is represented by low voltage, and logical '0' by high voltage.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NRZ-Inverted (NRZ-I)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transition at the start of a bit indicates logical '1', while no transition signifies logical '0'.</a:t>
            </a:r>
            <a:endParaRPr lang="en-US" sz="18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5F9F1A-5AA2-7735-5B85-55156F1A3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9255" y="462867"/>
            <a:ext cx="1244013" cy="12440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D64D238-1A66-912A-BB9B-D6FA7815AF75}"/>
              </a:ext>
            </a:extLst>
          </p:cNvPr>
          <p:cNvSpPr/>
          <p:nvPr/>
        </p:nvSpPr>
        <p:spPr>
          <a:xfrm>
            <a:off x="12940496" y="7801337"/>
            <a:ext cx="1574157" cy="2662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8898FA-F497-153C-A22B-79D041EE17AD}"/>
              </a:ext>
            </a:extLst>
          </p:cNvPr>
          <p:cNvSpPr/>
          <p:nvPr/>
        </p:nvSpPr>
        <p:spPr>
          <a:xfrm>
            <a:off x="12847900" y="7801337"/>
            <a:ext cx="1666754" cy="428263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231738-DBA4-CA2E-B7B0-9E6B763647DB}"/>
              </a:ext>
            </a:extLst>
          </p:cNvPr>
          <p:cNvSpPr/>
          <p:nvPr/>
        </p:nvSpPr>
        <p:spPr>
          <a:xfrm>
            <a:off x="12659254" y="7552601"/>
            <a:ext cx="1971145" cy="67699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26400"/>
            <a:ext cx="711458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Return-to-Zero (RZ) Coding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958590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495901" y="39585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Logical '1'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95901" y="4454128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pulse representing logical '1' returns to zero voltage before the bit period ends.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958590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349835" y="39585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Logical '0'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49835" y="4454128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Logical '0' is represented by the absence of a pulse or remaining at zero voltage.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2640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Manchester Coding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958590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982301" y="39585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Logical '1'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82301" y="4454128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transition from low to high voltage occurs in the middle of the bit period.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958590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836235" y="39585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Logical '0'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36235" y="4454128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transition from high to low voltage occurs in the middle of the bit period.</a:t>
            </a:r>
            <a:endParaRPr lang="en-US" sz="18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513970-92E8-2CF4-56B2-65DA566BA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9255" y="462867"/>
            <a:ext cx="1244013" cy="124401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55BCAC-93C0-1B6F-747B-7821B2DBF98D}"/>
              </a:ext>
            </a:extLst>
          </p:cNvPr>
          <p:cNvSpPr/>
          <p:nvPr/>
        </p:nvSpPr>
        <p:spPr>
          <a:xfrm>
            <a:off x="12940496" y="7801337"/>
            <a:ext cx="1574157" cy="2662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3BEE0E-9F8D-D2C0-B2C2-75A215DE1074}"/>
              </a:ext>
            </a:extLst>
          </p:cNvPr>
          <p:cNvSpPr/>
          <p:nvPr/>
        </p:nvSpPr>
        <p:spPr>
          <a:xfrm>
            <a:off x="12847900" y="7801337"/>
            <a:ext cx="1666754" cy="428263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2DBFD8-9EF2-D78D-AA7D-1F1B27E30D56}"/>
              </a:ext>
            </a:extLst>
          </p:cNvPr>
          <p:cNvSpPr/>
          <p:nvPr/>
        </p:nvSpPr>
        <p:spPr>
          <a:xfrm>
            <a:off x="12659254" y="7552601"/>
            <a:ext cx="1971145" cy="67699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08287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Differential Manchester Coding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4119086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982301" y="41190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Logical '1'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82301" y="4614624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 transition occurs at the start of the bit period, but a mid-bit transition is present.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4119086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836235" y="41190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Logical '0'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36235" y="4614624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transition occurs at the start of the bit period, and a mid-bit transition is also present.</a:t>
            </a:r>
            <a:endParaRPr lang="en-US" sz="18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5EA06D-AE1D-958A-77DC-68ACE0764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9255" y="462867"/>
            <a:ext cx="1244013" cy="124401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93CE32-A181-F752-16B4-E0800B3CBC01}"/>
              </a:ext>
            </a:extLst>
          </p:cNvPr>
          <p:cNvSpPr/>
          <p:nvPr/>
        </p:nvSpPr>
        <p:spPr>
          <a:xfrm>
            <a:off x="12940496" y="7801337"/>
            <a:ext cx="1574157" cy="2662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751503-1097-4015-4CD4-F8C255CDF14C}"/>
              </a:ext>
            </a:extLst>
          </p:cNvPr>
          <p:cNvSpPr/>
          <p:nvPr/>
        </p:nvSpPr>
        <p:spPr>
          <a:xfrm>
            <a:off x="12847900" y="7801337"/>
            <a:ext cx="1666754" cy="428263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CF43D3-11B4-E3E3-DC10-B00F3BE42C77}"/>
              </a:ext>
            </a:extLst>
          </p:cNvPr>
          <p:cNvSpPr/>
          <p:nvPr/>
        </p:nvSpPr>
        <p:spPr>
          <a:xfrm>
            <a:off x="12659254" y="7552601"/>
            <a:ext cx="1971145" cy="67699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765" y="947618"/>
            <a:ext cx="7229237" cy="661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Simulation of Signal Encoding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765" y="1945958"/>
            <a:ext cx="561975" cy="5619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6765" y="2732723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Software Tool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86765" y="3198019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software tool generates visual representations of various encoding techniques.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0593" y="1945958"/>
            <a:ext cx="561975" cy="5619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0593" y="2732723"/>
            <a:ext cx="2662237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Waveform Generation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40593" y="3198019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Users input data, and the tool simulates the corresponding waveforms.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765" y="4951095"/>
            <a:ext cx="561975" cy="5619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6765" y="5737860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Educational Use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86765" y="6203156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Applications include educational tools and testing communication system protocols.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722768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Decoding Signal Techniques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Extraction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Decoding recovers the original data from encoded signals.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Decoding faces challenges like noise, synchronization, and accurate transition interpretation.</a:t>
            </a:r>
            <a:endParaRPr lang="en-US" sz="18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DD35B9-BE5C-C4D3-37DC-8A1C704AA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9255" y="462867"/>
            <a:ext cx="1244013" cy="12440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37CE5A-6D68-742B-6B2F-63C9AC62F48D}"/>
              </a:ext>
            </a:extLst>
          </p:cNvPr>
          <p:cNvSpPr/>
          <p:nvPr/>
        </p:nvSpPr>
        <p:spPr>
          <a:xfrm>
            <a:off x="12940496" y="7801337"/>
            <a:ext cx="1574157" cy="2662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BA1665-4FB9-185F-1D0E-CE590C7412F1}"/>
              </a:ext>
            </a:extLst>
          </p:cNvPr>
          <p:cNvSpPr/>
          <p:nvPr/>
        </p:nvSpPr>
        <p:spPr>
          <a:xfrm>
            <a:off x="12847900" y="7801337"/>
            <a:ext cx="1666754" cy="428263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D95D5C-5D5F-BC79-230E-240F3B007852}"/>
              </a:ext>
            </a:extLst>
          </p:cNvPr>
          <p:cNvSpPr/>
          <p:nvPr/>
        </p:nvSpPr>
        <p:spPr>
          <a:xfrm>
            <a:off x="12659254" y="7552601"/>
            <a:ext cx="1971145" cy="67699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413</Words>
  <Application>Microsoft Office PowerPoint</Application>
  <PresentationFormat>Custom</PresentationFormat>
  <Paragraphs>60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PT Sans</vt:lpstr>
      <vt:lpstr>Nunito Semi Bold</vt:lpstr>
      <vt:lpstr>Arial</vt:lpstr>
      <vt:lpstr>PT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Arian Khalili</cp:lastModifiedBy>
  <cp:revision>4</cp:revision>
  <dcterms:created xsi:type="dcterms:W3CDTF">2025-01-06T07:24:21Z</dcterms:created>
  <dcterms:modified xsi:type="dcterms:W3CDTF">2025-01-07T05:35:39Z</dcterms:modified>
</cp:coreProperties>
</file>